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7" r:id="rId5"/>
    <p:sldId id="357" r:id="rId6"/>
    <p:sldId id="335" r:id="rId7"/>
    <p:sldId id="336" r:id="rId8"/>
    <p:sldId id="337" r:id="rId9"/>
    <p:sldId id="294" r:id="rId10"/>
    <p:sldId id="354" r:id="rId11"/>
    <p:sldId id="268" r:id="rId12"/>
    <p:sldId id="341" r:id="rId13"/>
    <p:sldId id="343" r:id="rId14"/>
    <p:sldId id="342" r:id="rId15"/>
    <p:sldId id="345" r:id="rId16"/>
    <p:sldId id="344" r:id="rId17"/>
    <p:sldId id="346" r:id="rId18"/>
    <p:sldId id="340" r:id="rId19"/>
    <p:sldId id="338" r:id="rId20"/>
    <p:sldId id="339" r:id="rId21"/>
    <p:sldId id="355" r:id="rId22"/>
    <p:sldId id="353" r:id="rId23"/>
    <p:sldId id="349" r:id="rId24"/>
    <p:sldId id="350" r:id="rId25"/>
    <p:sldId id="351" r:id="rId26"/>
    <p:sldId id="348" r:id="rId27"/>
    <p:sldId id="347" r:id="rId28"/>
    <p:sldId id="334" r:id="rId29"/>
    <p:sldId id="298" r:id="rId30"/>
    <p:sldId id="301" r:id="rId31"/>
    <p:sldId id="302" r:id="rId32"/>
    <p:sldId id="331" r:id="rId33"/>
    <p:sldId id="290" r:id="rId34"/>
    <p:sldId id="292" r:id="rId35"/>
    <p:sldId id="291" r:id="rId36"/>
    <p:sldId id="293" r:id="rId37"/>
    <p:sldId id="280" r:id="rId38"/>
    <p:sldId id="276" r:id="rId39"/>
    <p:sldId id="320" r:id="rId40"/>
    <p:sldId id="321" r:id="rId41"/>
    <p:sldId id="277" r:id="rId42"/>
    <p:sldId id="279" r:id="rId43"/>
    <p:sldId id="332" r:id="rId44"/>
    <p:sldId id="283" r:id="rId45"/>
    <p:sldId id="278" r:id="rId46"/>
    <p:sldId id="289" r:id="rId47"/>
    <p:sldId id="318" r:id="rId48"/>
    <p:sldId id="272" r:id="rId49"/>
    <p:sldId id="275" r:id="rId50"/>
    <p:sldId id="319" r:id="rId51"/>
    <p:sldId id="271" r:id="rId52"/>
    <p:sldId id="309" r:id="rId53"/>
    <p:sldId id="274" r:id="rId54"/>
    <p:sldId id="284" r:id="rId55"/>
    <p:sldId id="286" r:id="rId56"/>
    <p:sldId id="288" r:id="rId57"/>
    <p:sldId id="326" r:id="rId58"/>
    <p:sldId id="327" r:id="rId59"/>
    <p:sldId id="328" r:id="rId60"/>
    <p:sldId id="333" r:id="rId61"/>
    <p:sldId id="297" r:id="rId62"/>
    <p:sldId id="359" r:id="rId63"/>
    <p:sldId id="265" r:id="rId64"/>
    <p:sldId id="358" r:id="rId65"/>
    <p:sldId id="262" r:id="rId6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5" autoAdjust="0"/>
  </p:normalViewPr>
  <p:slideViewPr>
    <p:cSldViewPr>
      <p:cViewPr>
        <p:scale>
          <a:sx n="100" d="100"/>
          <a:sy n="100" d="100"/>
        </p:scale>
        <p:origin x="468" y="-2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</a:t>
          </a:r>
          <a:r>
            <a:rPr lang="en-US" sz="1800" b="1" dirty="0" smtClean="0"/>
            <a:t>“:</a:t>
          </a:r>
          <a:r>
            <a:rPr lang="tr-TR" sz="1800" b="1" dirty="0" smtClean="0"/>
            <a:t> </a:t>
          </a:r>
          <a:r>
            <a:rPr lang="en-US" sz="1800" b="1" dirty="0" smtClean="0"/>
            <a:t>recycling </a:t>
          </a:r>
          <a:r>
            <a:rPr lang="en-US" sz="1800" b="1" dirty="0" smtClean="0"/>
            <a:t>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</a:t>
          </a:r>
          <a:r>
            <a:rPr lang="en-US" sz="1800" b="1" dirty="0" smtClean="0"/>
            <a:t>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“Everywhere” Document Regeneration</a:t>
          </a:r>
          <a:r>
            <a:rPr lang="tr-TR" sz="1800" b="1" kern="1200" dirty="0" smtClean="0"/>
            <a:t>:</a:t>
          </a:r>
          <a:r>
            <a:rPr lang="en-US" sz="1800" b="1" kern="1200" dirty="0" smtClean="0"/>
            <a:t> "tell once, show everywhere</a:t>
          </a:r>
          <a:r>
            <a:rPr lang="en-US" sz="1800" b="1" kern="1200" dirty="0" smtClean="0"/>
            <a:t>“:</a:t>
          </a:r>
          <a:r>
            <a:rPr lang="tr-TR" sz="1800" b="1" kern="1200" dirty="0" smtClean="0"/>
            <a:t> </a:t>
          </a:r>
          <a:r>
            <a:rPr lang="en-US" sz="1800" b="1" kern="1200" dirty="0" smtClean="0"/>
            <a:t>recycling </a:t>
          </a:r>
          <a:r>
            <a:rPr lang="en-US" sz="1800" b="1" kern="1200" dirty="0" smtClean="0"/>
            <a:t>knowledge from (1) the same document, or of (2) another related document</a:t>
          </a:r>
          <a:endParaRPr lang="en-US" sz="18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Consistency Checking: </a:t>
          </a:r>
          <a:r>
            <a:rPr lang="en-GB" sz="1800" b="1" kern="1200" dirty="0" smtClean="0"/>
            <a:t>the objective to provide a Consistency Checker that automates Quality Reviews of  Requirements Engineering</a:t>
          </a:r>
          <a:endParaRPr lang="en-US" sz="18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Open </a:t>
          </a:r>
          <a:r>
            <a:rPr lang="tr-TR" sz="1800" b="1" kern="1200" dirty="0" smtClean="0"/>
            <a:t>Source Software under Eclipse Foundation </a:t>
          </a:r>
          <a:r>
            <a:rPr lang="en-US" sz="1800" b="1" kern="1200" dirty="0" smtClean="0"/>
            <a:t>for </a:t>
          </a:r>
          <a:r>
            <a:rPr lang="en-US" sz="1800" b="1" kern="1200" dirty="0" smtClean="0"/>
            <a:t>Future Dissemination and </a:t>
          </a:r>
          <a:r>
            <a:rPr lang="en-US" sz="1800" b="1" kern="1200" noProof="0" dirty="0" smtClean="0"/>
            <a:t>Exploitation</a:t>
          </a:r>
          <a:r>
            <a:rPr lang="tr-TR" sz="1800" b="1" kern="1200" dirty="0" smtClean="0"/>
            <a:t> </a:t>
          </a:r>
          <a:r>
            <a:rPr lang="en-US" sz="1800" b="1" kern="1200" noProof="0" dirty="0" smtClean="0"/>
            <a:t>to</a:t>
          </a:r>
          <a:r>
            <a:rPr lang="en-GB" sz="1800" kern="1200" dirty="0" smtClean="0"/>
            <a:t> </a:t>
          </a:r>
          <a:r>
            <a:rPr lang="en-GB" sz="1800" b="1" kern="1200" dirty="0" smtClean="0"/>
            <a:t>further extend the Business Value Chain</a:t>
          </a:r>
          <a:endParaRPr lang="en-US" sz="18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“MW” Knowledge Dissemination Standard (.mw ModelWriter exchange format)</a:t>
          </a:r>
          <a:endParaRPr lang="en-US" sz="18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5th International ModelWriter Workshop in Ludwigsburg, Germany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Nov 2</a:t>
          </a:r>
          <a:r>
            <a:rPr lang="tr-TR" sz="1600" b="1" i="0" kern="1200" dirty="0" smtClean="0"/>
            <a:t>-5</a:t>
          </a:r>
          <a:r>
            <a:rPr lang="en-US" sz="1600" b="1" i="0" kern="1200" dirty="0" smtClean="0"/>
            <a:t>, 2015</a:t>
          </a:r>
          <a:r>
            <a:rPr lang="tr-TR" sz="1600" b="1" i="0" kern="1200" dirty="0" smtClean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4th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Sep 23-24, 2015</a:t>
          </a:r>
          <a:r>
            <a:rPr lang="tr-TR" sz="1600" b="1" i="0" kern="1200" dirty="0" smtClean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3rd International ModelWriter Workshop in Toulouse, France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Jun 22-23, 2015</a:t>
          </a:r>
          <a:r>
            <a:rPr lang="tr-TR" sz="1600" b="1" i="0" kern="1200" dirty="0" smtClean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2nd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Apr 30, 2015</a:t>
          </a:r>
          <a:r>
            <a:rPr lang="tr-TR" sz="1600" b="1" i="0" kern="1200" dirty="0" smtClean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</a:t>
          </a:r>
          <a:r>
            <a:rPr lang="tr-TR" sz="1600" b="1" i="0" kern="1200" dirty="0" smtClean="0"/>
            <a:t>Eureka </a:t>
          </a:r>
          <a:r>
            <a:rPr lang="en-US" sz="1600" b="1" i="0" kern="1200" dirty="0" smtClean="0"/>
            <a:t>Project Exhibition in Berlin, Germany</a:t>
          </a:r>
          <a:r>
            <a:rPr lang="tr-TR" sz="1600" b="1" i="0" kern="1200" dirty="0" smtClean="0"/>
            <a:t>  (</a:t>
          </a:r>
          <a:r>
            <a:rPr lang="en-US" sz="1600" b="1" i="0" kern="1200" dirty="0" smtClean="0"/>
            <a:t>Mar 10-11,</a:t>
          </a:r>
          <a:r>
            <a:rPr lang="tr-TR" sz="1600" b="1" i="0" kern="1200" dirty="0" smtClean="0"/>
            <a:t> </a:t>
          </a:r>
          <a:r>
            <a:rPr lang="en-US" sz="1600" b="1" i="0" kern="1200" dirty="0" smtClean="0"/>
            <a:t>2015</a:t>
          </a:r>
          <a:r>
            <a:rPr lang="tr-TR" sz="1600" b="1" i="0" kern="1200" dirty="0" smtClean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ModelWriter Workshop in Izmir, Turkey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Jan 15-17, 2015</a:t>
          </a:r>
          <a:r>
            <a:rPr lang="tr-TR" sz="1600" b="1" i="0" kern="1200" dirty="0" smtClean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i="0" kern="1200" dirty="0" smtClean="0"/>
            <a:t>Project</a:t>
          </a:r>
          <a:r>
            <a:rPr lang="tr-TR" sz="1600" kern="1200" dirty="0" smtClean="0"/>
            <a:t> </a:t>
          </a:r>
          <a:r>
            <a:rPr lang="tr-TR" sz="1600" b="1" i="0" kern="1200" dirty="0" smtClean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 dirty="0" smtClean="0"/>
              <a:t>Eclipse Project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diagramDrawing" Target="../diagrams/drawing8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8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diagramDrawing" Target="../diagrams/drawing9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jpeg"/><Relationship Id="rId5" Type="http://schemas.openxmlformats.org/officeDocument/2006/relationships/image" Target="../media/image26.jpeg"/><Relationship Id="rId15" Type="http://schemas.openxmlformats.org/officeDocument/2006/relationships/image" Target="../media/image22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</a:t>
            </a:r>
            <a:r>
              <a:rPr lang="tr-TR" sz="1400" b="0" dirty="0" smtClean="0">
                <a:solidFill>
                  <a:schemeClr val="tx1"/>
                </a:solidFill>
              </a:rPr>
              <a:t>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</a:t>
            </a:r>
            <a:r>
              <a:rPr lang="tr-TR" sz="4200" dirty="0" smtClean="0"/>
              <a:t>Project </a:t>
            </a:r>
            <a:r>
              <a:rPr lang="tr-TR" sz="4200" dirty="0" smtClean="0"/>
              <a:t>Idea with Demonstrations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</a:t>
            </a:r>
            <a:r>
              <a:rPr lang="tr-TR" sz="4200" dirty="0" smtClean="0"/>
              <a:t>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 smtClean="0"/>
              <a:t>Commercialization </a:t>
            </a:r>
            <a:endParaRPr lang="tr-TR" dirty="0"/>
          </a:p>
          <a:p>
            <a:r>
              <a:rPr lang="tr-TR" dirty="0"/>
              <a:t>Open Source </a:t>
            </a:r>
            <a:r>
              <a:rPr lang="tr-TR" dirty="0" smtClean="0"/>
              <a:t>Software</a:t>
            </a:r>
          </a:p>
          <a:p>
            <a:r>
              <a:rPr lang="tr-TR" dirty="0" smtClean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2538</TotalTime>
  <Words>1700</Words>
  <Application>Microsoft Office PowerPoint</Application>
  <PresentationFormat>On-screen Show (4:3)</PresentationFormat>
  <Paragraphs>315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6 Summary of the Current Status The achievements and ERAs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478</cp:revision>
  <dcterms:created xsi:type="dcterms:W3CDTF">2014-11-11T13:03:42Z</dcterms:created>
  <dcterms:modified xsi:type="dcterms:W3CDTF">2015-09-22T18:07:14Z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